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0D44B-0CFE-4326-AA1F-9120F462E21B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D22D4A-1A21-40DA-9BD3-9E6018DCB86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0D44B-0CFE-4326-AA1F-9120F462E21B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2D4A-1A21-40DA-9BD3-9E6018DCB8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0D44B-0CFE-4326-AA1F-9120F462E21B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2D4A-1A21-40DA-9BD3-9E6018DCB8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0D44B-0CFE-4326-AA1F-9120F462E21B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D22D4A-1A21-40DA-9BD3-9E6018DCB865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0D44B-0CFE-4326-AA1F-9120F462E21B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D22D4A-1A21-40DA-9BD3-9E6018DCB86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0D44B-0CFE-4326-AA1F-9120F462E21B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D22D4A-1A21-40DA-9BD3-9E6018DCB86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0D44B-0CFE-4326-AA1F-9120F462E21B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D22D4A-1A21-40DA-9BD3-9E6018DCB865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0D44B-0CFE-4326-AA1F-9120F462E21B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D22D4A-1A21-40DA-9BD3-9E6018DCB86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0D44B-0CFE-4326-AA1F-9120F462E21B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D22D4A-1A21-40DA-9BD3-9E6018DCB86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0D44B-0CFE-4326-AA1F-9120F462E21B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D22D4A-1A21-40DA-9BD3-9E6018DCB86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0D44B-0CFE-4326-AA1F-9120F462E21B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D22D4A-1A21-40DA-9BD3-9E6018DCB865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FA0D44B-0CFE-4326-AA1F-9120F462E21B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4DD22D4A-1A21-40DA-9BD3-9E6018DCB86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Юрист\Desktop\КОРРУПЦИЯ САЙТ\img20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0" t="7124" r="6958" b="6707"/>
          <a:stretch/>
        </p:blipFill>
        <p:spPr bwMode="auto">
          <a:xfrm>
            <a:off x="2750189" y="685800"/>
            <a:ext cx="4862821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Юрист\Desktop\КОРРУПЦИЯ САЙТ\img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0" t="7124" r="6958" b="6707"/>
          <a:stretch/>
        </p:blipFill>
        <p:spPr bwMode="auto">
          <a:xfrm>
            <a:off x="21974" y="0"/>
            <a:ext cx="9144000" cy="687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79512" y="116632"/>
            <a:ext cx="382994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</a:rPr>
              <a:t>Учреждение здравоохранения  «Зельвенская центральная районная больница»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5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74528"/>
            <a:ext cx="867645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u="sng" dirty="0">
                <a:solidFill>
                  <a:srgbClr val="FF0000"/>
                </a:solidFill>
              </a:rPr>
              <a:t>КОРРУПЦИЯ ЭТО:</a:t>
            </a:r>
          </a:p>
          <a:p>
            <a:endParaRPr lang="ru-RU" sz="2800" dirty="0" smtClean="0"/>
          </a:p>
          <a:p>
            <a:pPr algn="just"/>
            <a:r>
              <a:rPr lang="ru-RU" sz="2800" dirty="0" smtClean="0"/>
              <a:t>-отсутствие </a:t>
            </a:r>
            <a:r>
              <a:rPr lang="ru-RU" sz="2800" dirty="0"/>
              <a:t>порядочности </a:t>
            </a:r>
            <a:r>
              <a:rPr lang="ru-RU" sz="2800" dirty="0" smtClean="0"/>
              <a:t>и честности </a:t>
            </a:r>
            <a:r>
              <a:rPr lang="ru-RU" sz="2800" dirty="0"/>
              <a:t>(особенно</a:t>
            </a:r>
          </a:p>
          <a:p>
            <a:pPr algn="just"/>
            <a:r>
              <a:rPr lang="ru-RU" sz="2800" dirty="0"/>
              <a:t>подверженность взяточничеству);</a:t>
            </a:r>
          </a:p>
          <a:p>
            <a:pPr algn="just"/>
            <a:r>
              <a:rPr lang="ru-RU" sz="2800" dirty="0"/>
              <a:t>-</a:t>
            </a:r>
            <a:r>
              <a:rPr lang="ru-RU" sz="2800" dirty="0" smtClean="0"/>
              <a:t>использование должностного положения </a:t>
            </a:r>
            <a:r>
              <a:rPr lang="ru-RU" sz="2800" dirty="0"/>
              <a:t>для </a:t>
            </a:r>
            <a:r>
              <a:rPr lang="ru-RU" sz="2800" dirty="0" smtClean="0"/>
              <a:t>получения выгоды </a:t>
            </a:r>
            <a:r>
              <a:rPr lang="ru-RU" sz="2800" dirty="0"/>
              <a:t>нечестным путём.</a:t>
            </a:r>
          </a:p>
        </p:txBody>
      </p:sp>
      <p:pic>
        <p:nvPicPr>
          <p:cNvPr id="2050" name="Picture 2" descr="C:\Users\Юрист\Desktop\КОРРУПЦИЯ САЙТ\2864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" r="-142" b="6634"/>
          <a:stretch/>
        </p:blipFill>
        <p:spPr bwMode="auto">
          <a:xfrm>
            <a:off x="559093" y="3304187"/>
            <a:ext cx="4154266" cy="2909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27584" y="4005064"/>
            <a:ext cx="35172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33CC"/>
                </a:solidFill>
              </a:rPr>
              <a:t>Статья 431 «Дача взятки»  Уголовного Кодекса Республики </a:t>
            </a:r>
            <a:r>
              <a:rPr lang="ru-RU" sz="2400" b="1" dirty="0" smtClean="0">
                <a:solidFill>
                  <a:srgbClr val="FF33CC"/>
                </a:solidFill>
              </a:rPr>
              <a:t>Беларусь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20072" y="3359813"/>
            <a:ext cx="36724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Взятку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НЕ</a:t>
            </a:r>
            <a:r>
              <a:rPr lang="ru-RU" sz="3600" dirty="0" smtClean="0"/>
              <a:t> </a:t>
            </a:r>
            <a:r>
              <a:rPr lang="ru-RU" sz="3600" dirty="0"/>
              <a:t>предлагай и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НЕ</a:t>
            </a:r>
            <a:r>
              <a:rPr lang="ru-RU" sz="3600" dirty="0" smtClean="0"/>
              <a:t> </a:t>
            </a:r>
            <a:r>
              <a:rPr lang="ru-RU" sz="3600" dirty="0"/>
              <a:t>принимай!</a:t>
            </a:r>
          </a:p>
        </p:txBody>
      </p:sp>
    </p:spTree>
    <p:extLst>
      <p:ext uri="{BB962C8B-B14F-4D97-AF65-F5344CB8AC3E}">
        <p14:creationId xmlns:p14="http://schemas.microsoft.com/office/powerpoint/2010/main" val="276630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280920" cy="5688632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5900" b="1" i="1" dirty="0">
                <a:solidFill>
                  <a:srgbClr val="FF0000"/>
                </a:solidFill>
                <a:effectLst/>
              </a:rPr>
              <a:t>ПРАВО на </a:t>
            </a:r>
            <a:r>
              <a:rPr lang="ru-RU" sz="5900" b="1" i="1" dirty="0" smtClean="0">
                <a:solidFill>
                  <a:srgbClr val="FF0000"/>
                </a:solidFill>
                <a:effectLst/>
              </a:rPr>
              <a:t>бесплатную медицинскую помощь</a:t>
            </a:r>
          </a:p>
          <a:p>
            <a:pPr marL="18288" indent="0" algn="ctr">
              <a:buNone/>
            </a:pPr>
            <a:endParaRPr lang="ru-RU" sz="4600" b="1" i="1" dirty="0">
              <a:solidFill>
                <a:srgbClr val="FF0000"/>
              </a:solidFill>
              <a:effectLst/>
            </a:endParaRPr>
          </a:p>
          <a:p>
            <a:pPr algn="ctr"/>
            <a:r>
              <a:rPr lang="ru-RU" sz="5900" dirty="0">
                <a:solidFill>
                  <a:srgbClr val="FFFF00"/>
                </a:solidFill>
                <a:effectLst/>
              </a:rPr>
              <a:t>БЕСПЛАТНО согласно </a:t>
            </a:r>
            <a:r>
              <a:rPr lang="ru-RU" sz="5900" dirty="0" smtClean="0">
                <a:solidFill>
                  <a:srgbClr val="FFFF00"/>
                </a:solidFill>
                <a:effectLst/>
              </a:rPr>
              <a:t>установленных  государственных минимальных  социальных </a:t>
            </a:r>
            <a:r>
              <a:rPr lang="ru-RU" sz="5900" dirty="0">
                <a:solidFill>
                  <a:srgbClr val="FFFF00"/>
                </a:solidFill>
                <a:effectLst/>
              </a:rPr>
              <a:t>стандартов в </a:t>
            </a:r>
            <a:r>
              <a:rPr lang="ru-RU" sz="5900" dirty="0" smtClean="0">
                <a:solidFill>
                  <a:srgbClr val="FFFF00"/>
                </a:solidFill>
                <a:effectLst/>
              </a:rPr>
              <a:t>области  здравоохранения </a:t>
            </a:r>
            <a:r>
              <a:rPr lang="ru-RU" sz="5900" dirty="0">
                <a:solidFill>
                  <a:srgbClr val="FFFF00"/>
                </a:solidFill>
                <a:effectLst/>
              </a:rPr>
              <a:t>для </a:t>
            </a:r>
            <a:r>
              <a:rPr lang="ru-RU" sz="5900" dirty="0" smtClean="0">
                <a:solidFill>
                  <a:srgbClr val="FFFF00"/>
                </a:solidFill>
                <a:effectLst/>
              </a:rPr>
              <a:t>граждан  Республики </a:t>
            </a:r>
            <a:r>
              <a:rPr lang="ru-RU" sz="5900" dirty="0">
                <a:solidFill>
                  <a:srgbClr val="FFFF00"/>
                </a:solidFill>
                <a:effectLst/>
              </a:rPr>
              <a:t>Беларусь.</a:t>
            </a:r>
          </a:p>
          <a:p>
            <a:endParaRPr lang="ru-RU" sz="5900" dirty="0" smtClean="0">
              <a:effectLst/>
            </a:endParaRPr>
          </a:p>
          <a:p>
            <a:endParaRPr lang="ru-RU" sz="5900" dirty="0">
              <a:effectLst/>
            </a:endParaRPr>
          </a:p>
          <a:p>
            <a:pPr algn="ctr"/>
            <a:r>
              <a:rPr lang="ru-RU" sz="5900" dirty="0" smtClean="0">
                <a:solidFill>
                  <a:srgbClr val="FFFF00"/>
                </a:solidFill>
                <a:effectLst/>
              </a:rPr>
              <a:t>ПЛАТНО</a:t>
            </a:r>
            <a:r>
              <a:rPr lang="ru-RU" sz="5900" dirty="0">
                <a:solidFill>
                  <a:srgbClr val="FFFF00"/>
                </a:solidFill>
                <a:effectLst/>
              </a:rPr>
              <a:t> </a:t>
            </a:r>
            <a:r>
              <a:rPr lang="ru-RU" sz="5900" dirty="0" smtClean="0">
                <a:solidFill>
                  <a:srgbClr val="FFFF00"/>
                </a:solidFill>
                <a:effectLst/>
              </a:rPr>
              <a:t>по</a:t>
            </a:r>
            <a:r>
              <a:rPr lang="ru-RU" sz="5900" dirty="0">
                <a:solidFill>
                  <a:srgbClr val="FFFF00"/>
                </a:solidFill>
                <a:effectLst/>
              </a:rPr>
              <a:t> </a:t>
            </a:r>
            <a:r>
              <a:rPr lang="ru-RU" sz="5900" dirty="0" smtClean="0">
                <a:solidFill>
                  <a:srgbClr val="FFFF00"/>
                </a:solidFill>
                <a:effectLst/>
              </a:rPr>
              <a:t> вашему</a:t>
            </a:r>
            <a:r>
              <a:rPr lang="ru-RU" sz="5900" dirty="0">
                <a:solidFill>
                  <a:srgbClr val="FFFF00"/>
                </a:solidFill>
                <a:effectLst/>
              </a:rPr>
              <a:t> </a:t>
            </a:r>
            <a:r>
              <a:rPr lang="ru-RU" sz="5900" dirty="0" smtClean="0">
                <a:solidFill>
                  <a:srgbClr val="FFFF00"/>
                </a:solidFill>
                <a:effectLst/>
              </a:rPr>
              <a:t> желанию</a:t>
            </a:r>
            <a:r>
              <a:rPr lang="ru-RU" sz="5900" dirty="0">
                <a:solidFill>
                  <a:srgbClr val="FFFF00"/>
                </a:solidFill>
                <a:effectLst/>
              </a:rPr>
              <a:t>, </a:t>
            </a:r>
            <a:r>
              <a:rPr lang="ru-RU" sz="5900" dirty="0" smtClean="0">
                <a:solidFill>
                  <a:srgbClr val="FFFF00"/>
                </a:solidFill>
                <a:effectLst/>
              </a:rPr>
              <a:t>по  перечню </a:t>
            </a:r>
            <a:r>
              <a:rPr lang="ru-RU" sz="5900" dirty="0">
                <a:solidFill>
                  <a:srgbClr val="FFFF00"/>
                </a:solidFill>
                <a:effectLst/>
              </a:rPr>
              <a:t>медицинских услуг, которые </a:t>
            </a:r>
            <a:r>
              <a:rPr lang="ru-RU" sz="5900" dirty="0" smtClean="0">
                <a:solidFill>
                  <a:srgbClr val="FFFF00"/>
                </a:solidFill>
                <a:effectLst/>
              </a:rPr>
              <a:t>могут  оказываться </a:t>
            </a:r>
            <a:r>
              <a:rPr lang="ru-RU" sz="5900" dirty="0">
                <a:solidFill>
                  <a:srgbClr val="FFFF00"/>
                </a:solidFill>
                <a:effectLst/>
              </a:rPr>
              <a:t>за плату, так как они </a:t>
            </a:r>
            <a:r>
              <a:rPr lang="ru-RU" sz="5900" dirty="0" smtClean="0">
                <a:solidFill>
                  <a:srgbClr val="FFFF00"/>
                </a:solidFill>
                <a:effectLst/>
              </a:rPr>
              <a:t>являются   дополнительными </a:t>
            </a:r>
            <a:r>
              <a:rPr lang="ru-RU" sz="5900" dirty="0">
                <a:solidFill>
                  <a:srgbClr val="FFFF00"/>
                </a:solidFill>
                <a:effectLst/>
              </a:rPr>
              <a:t>к </a:t>
            </a:r>
            <a:r>
              <a:rPr lang="ru-RU" sz="5900" dirty="0" smtClean="0">
                <a:solidFill>
                  <a:srgbClr val="FFFF00"/>
                </a:solidFill>
                <a:effectLst/>
              </a:rPr>
              <a:t>гарантированному   государством </a:t>
            </a:r>
            <a:r>
              <a:rPr lang="ru-RU" sz="5900" dirty="0">
                <a:solidFill>
                  <a:srgbClr val="FFFF00"/>
                </a:solidFill>
                <a:effectLst/>
              </a:rPr>
              <a:t>объёму </a:t>
            </a:r>
            <a:r>
              <a:rPr lang="ru-RU" sz="5900" dirty="0" smtClean="0">
                <a:solidFill>
                  <a:srgbClr val="FFFF00"/>
                </a:solidFill>
                <a:effectLst/>
              </a:rPr>
              <a:t>бесплатной  медицинской </a:t>
            </a:r>
            <a:r>
              <a:rPr lang="ru-RU" sz="5900" dirty="0">
                <a:solidFill>
                  <a:srgbClr val="FFFF00"/>
                </a:solidFill>
                <a:effectLst/>
              </a:rPr>
              <a:t>помощи.</a:t>
            </a:r>
          </a:p>
          <a:p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134308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6633"/>
            <a:ext cx="8712968" cy="6480720"/>
          </a:xfrm>
        </p:spPr>
        <p:txBody>
          <a:bodyPr>
            <a:normAutofit fontScale="85000" lnSpcReduction="10000"/>
          </a:bodyPr>
          <a:lstStyle/>
          <a:p>
            <a:pPr marL="18288" indent="0">
              <a:buNone/>
            </a:pPr>
            <a:r>
              <a:rPr lang="ru-RU" sz="3600" b="1" dirty="0">
                <a:solidFill>
                  <a:srgbClr val="FF0000"/>
                </a:solidFill>
                <a:effectLst/>
              </a:rPr>
              <a:t>Если медицинский работник говорит Вам, </a:t>
            </a:r>
            <a:r>
              <a:rPr lang="ru-RU" sz="3600" b="1" dirty="0" smtClean="0">
                <a:solidFill>
                  <a:srgbClr val="FF0000"/>
                </a:solidFill>
                <a:effectLst/>
              </a:rPr>
              <a:t>                                    что </a:t>
            </a:r>
            <a:r>
              <a:rPr lang="ru-RU" sz="3600" b="1" dirty="0">
                <a:solidFill>
                  <a:srgbClr val="FF0000"/>
                </a:solidFill>
                <a:effectLst/>
              </a:rPr>
              <a:t>за вознаграждение он может</a:t>
            </a:r>
            <a:br>
              <a:rPr lang="ru-RU" sz="3600" b="1" dirty="0">
                <a:solidFill>
                  <a:srgbClr val="FF0000"/>
                </a:solidFill>
                <a:effectLst/>
              </a:rPr>
            </a:br>
            <a:r>
              <a:rPr lang="ru-RU" sz="3600" b="1" dirty="0" smtClean="0">
                <a:solidFill>
                  <a:srgbClr val="FF0000"/>
                </a:solidFill>
                <a:effectLst/>
              </a:rPr>
              <a:t>                               организовать</a:t>
            </a:r>
            <a:r>
              <a:rPr lang="ru-RU" sz="3600" b="1" dirty="0">
                <a:solidFill>
                  <a:srgbClr val="FF0000"/>
                </a:solidFill>
                <a:effectLst/>
              </a:rPr>
              <a:t>…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600" dirty="0">
                <a:effectLst/>
              </a:rPr>
              <a:t>-направление в профильное или более  престижное лечебное учреждение</a:t>
            </a:r>
            <a:r>
              <a:rPr lang="ru-RU" sz="2600" dirty="0" smtClean="0">
                <a:effectLst/>
              </a:rPr>
              <a:t>;</a:t>
            </a:r>
          </a:p>
          <a:p>
            <a:pPr marL="18288" indent="0">
              <a:buNone/>
            </a:pPr>
            <a:r>
              <a:rPr lang="ru-RU" sz="2600" dirty="0" smtClean="0">
                <a:effectLst/>
              </a:rPr>
              <a:t>-</a:t>
            </a:r>
            <a:r>
              <a:rPr lang="ru-RU" sz="2600" dirty="0">
                <a:effectLst/>
              </a:rPr>
              <a:t>более качественную медицинскую  услугу;</a:t>
            </a:r>
            <a:br>
              <a:rPr lang="ru-RU" sz="2600" dirty="0">
                <a:effectLst/>
              </a:rPr>
            </a:br>
            <a:r>
              <a:rPr lang="ru-RU" sz="2600" dirty="0">
                <a:effectLst/>
              </a:rPr>
              <a:t>-препараты или медицинские  материалы;</a:t>
            </a:r>
            <a:br>
              <a:rPr lang="ru-RU" sz="2600" dirty="0">
                <a:effectLst/>
              </a:rPr>
            </a:br>
            <a:r>
              <a:rPr lang="ru-RU" sz="2600" dirty="0">
                <a:effectLst/>
              </a:rPr>
              <a:t>-более качественный уход, более  комфортную палат, процедуры </a:t>
            </a:r>
            <a:r>
              <a:rPr lang="ru-RU" sz="2600" dirty="0" smtClean="0">
                <a:effectLst/>
              </a:rPr>
              <a:t>без очереди</a:t>
            </a:r>
            <a:r>
              <a:rPr lang="ru-RU" sz="2600" dirty="0">
                <a:effectLst/>
              </a:rPr>
              <a:t>.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800" dirty="0">
                <a:solidFill>
                  <a:srgbClr val="FF0000"/>
                </a:solidFill>
                <a:effectLst/>
              </a:rPr>
              <a:t/>
            </a:r>
            <a:br>
              <a:rPr lang="ru-RU" sz="2800" dirty="0">
                <a:solidFill>
                  <a:srgbClr val="FF0000"/>
                </a:solidFill>
                <a:effectLst/>
              </a:rPr>
            </a:br>
            <a:r>
              <a:rPr lang="ru-RU" sz="2800" dirty="0">
                <a:solidFill>
                  <a:srgbClr val="FF0000"/>
                </a:solidFill>
                <a:effectLst/>
              </a:rPr>
              <a:t>                                            </a:t>
            </a:r>
            <a:r>
              <a:rPr lang="ru-RU" sz="2800" dirty="0" smtClean="0">
                <a:solidFill>
                  <a:srgbClr val="FF0000"/>
                </a:solidFill>
                <a:effectLst/>
              </a:rPr>
              <a:t> </a:t>
            </a:r>
            <a:r>
              <a:rPr lang="ru-RU" sz="2800" dirty="0">
                <a:solidFill>
                  <a:srgbClr val="FF0000"/>
                </a:solidFill>
                <a:effectLst/>
              </a:rPr>
              <a:t>Скорее всего, он просит ВЗЯТКУ.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>                                                                                         </a:t>
            </a:r>
            <a:r>
              <a:rPr lang="ru-RU" sz="2400" b="1" i="1" dirty="0">
                <a:solidFill>
                  <a:srgbClr val="FFFF00"/>
                </a:solidFill>
                <a:effectLst/>
              </a:rPr>
              <a:t>ПОМНИТЕ!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>                                                               </a:t>
            </a:r>
            <a:r>
              <a:rPr lang="ru-RU" sz="2800" dirty="0" smtClean="0">
                <a:effectLst/>
              </a:rPr>
              <a:t>Вы </a:t>
            </a:r>
            <a:r>
              <a:rPr lang="ru-RU" sz="2800" dirty="0">
                <a:effectLst/>
              </a:rPr>
              <a:t>НЕ ДОЛЖНЫ передавать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                                                    </a:t>
            </a:r>
            <a:r>
              <a:rPr lang="ru-RU" sz="2800" dirty="0" smtClean="0">
                <a:effectLst/>
              </a:rPr>
              <a:t>         работникам  никакие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 </a:t>
            </a:r>
            <a:r>
              <a:rPr lang="ru-RU" sz="2800" dirty="0" smtClean="0">
                <a:effectLst/>
              </a:rPr>
              <a:t>                                                              денежные </a:t>
            </a:r>
            <a:r>
              <a:rPr lang="ru-RU" sz="2800" dirty="0">
                <a:effectLst/>
              </a:rPr>
              <a:t>средства.</a:t>
            </a:r>
            <a:r>
              <a:rPr lang="ru-RU" sz="2800" dirty="0" smtClean="0">
                <a:effectLst/>
              </a:rPr>
              <a:t>          </a:t>
            </a:r>
          </a:p>
          <a:p>
            <a:pPr marL="18288" indent="0">
              <a:buNone/>
            </a:pPr>
            <a:r>
              <a:rPr lang="ru-RU" sz="2800" dirty="0">
                <a:effectLst/>
              </a:rPr>
              <a:t> </a:t>
            </a:r>
            <a:r>
              <a:rPr lang="ru-RU" sz="2800" dirty="0" smtClean="0">
                <a:effectLst/>
              </a:rPr>
              <a:t>                             </a:t>
            </a:r>
            <a:r>
              <a:rPr lang="ru-RU" sz="2800" b="1" i="1" u="sng" dirty="0" smtClean="0">
                <a:solidFill>
                  <a:srgbClr val="FF0000"/>
                </a:solidFill>
                <a:effectLst/>
              </a:rPr>
              <a:t>МЫ </a:t>
            </a:r>
            <a:r>
              <a:rPr lang="ru-RU" sz="2800" b="1" i="1" u="sng" dirty="0">
                <a:solidFill>
                  <a:srgbClr val="FF0000"/>
                </a:solidFill>
                <a:effectLst/>
              </a:rPr>
              <a:t>ПРОТИВ КОРРУПЦИИ!</a:t>
            </a:r>
            <a:endParaRPr lang="ru-RU" sz="24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56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7690048" cy="6048672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ru-RU" sz="4000" b="1" i="1" u="sng" dirty="0" smtClean="0">
                <a:solidFill>
                  <a:srgbClr val="FF0000"/>
                </a:solidFill>
              </a:rPr>
              <a:t>ВЗЯТКА: </a:t>
            </a:r>
          </a:p>
          <a:p>
            <a:pPr marL="18288" indent="0">
              <a:buNone/>
            </a:pPr>
            <a:r>
              <a:rPr lang="ru-RU" sz="3200" dirty="0"/>
              <a:t>– принимаемые должностным лицом материальные ценности (предметы, деньги, услуги, иная имущественная выгода) за действие либо бездействие в интересах взяткодателя, которое это лицо не могло или не должно было совершить в силу своего служебного положения</a:t>
            </a:r>
            <a:r>
              <a:rPr lang="ru-RU" sz="3200" dirty="0" smtClean="0"/>
              <a:t>.</a:t>
            </a:r>
          </a:p>
          <a:p>
            <a:pPr marL="18288" indent="0">
              <a:buNone/>
            </a:pPr>
            <a:endParaRPr lang="ru-RU" sz="3200" dirty="0"/>
          </a:p>
          <a:p>
            <a:pPr marL="18288" indent="0" algn="ctr">
              <a:buNone/>
            </a:pPr>
            <a:r>
              <a:rPr lang="ru-RU" sz="2400" b="1" i="1" u="sng" dirty="0">
                <a:solidFill>
                  <a:srgbClr val="FF0000"/>
                </a:solidFill>
                <a:effectLst/>
              </a:rPr>
              <a:t>МЫ ПРОТИВ КОРРУПЦИИ!</a:t>
            </a:r>
            <a:endParaRPr lang="ru-RU" sz="2000" b="1" i="1" u="sng" dirty="0">
              <a:solidFill>
                <a:srgbClr val="FF0000"/>
              </a:solidFill>
            </a:endParaRPr>
          </a:p>
          <a:p>
            <a:pPr marL="18288" indent="0" algn="ctr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5063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7906072" cy="5976664"/>
          </a:xfrm>
        </p:spPr>
        <p:txBody>
          <a:bodyPr>
            <a:normAutofit lnSpcReduction="10000"/>
          </a:bodyPr>
          <a:lstStyle/>
          <a:p>
            <a:pPr marL="18288" indent="0">
              <a:buNone/>
            </a:pPr>
            <a:r>
              <a:rPr lang="ru-RU" sz="3200" dirty="0">
                <a:solidFill>
                  <a:srgbClr val="FF0000"/>
                </a:solidFill>
              </a:rPr>
              <a:t>ВЗЯТКИ БЫВАЮТ</a:t>
            </a:r>
            <a:r>
              <a:rPr lang="ru-RU" sz="3200" dirty="0" smtClean="0">
                <a:solidFill>
                  <a:srgbClr val="FF0000"/>
                </a:solidFill>
              </a:rPr>
              <a:t>:</a:t>
            </a:r>
          </a:p>
          <a:p>
            <a:pPr marL="18288" indent="0">
              <a:buNone/>
            </a:pP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dirty="0" smtClean="0"/>
              <a:t> </a:t>
            </a:r>
            <a:r>
              <a:rPr lang="ru-RU" sz="3200" dirty="0">
                <a:solidFill>
                  <a:srgbClr val="FFFF00"/>
                </a:solidFill>
              </a:rPr>
              <a:t>Взятка-подкуп</a:t>
            </a:r>
            <a:r>
              <a:rPr lang="ru-RU" sz="3200" dirty="0"/>
              <a:t>, когда между тем кто даёт, и тем, кто берет взятку, есть предварительная договорённость. (законное или незаконное) без предварительной </a:t>
            </a:r>
            <a:r>
              <a:rPr lang="ru-RU" sz="3200" dirty="0" smtClean="0"/>
              <a:t>договорённости.</a:t>
            </a:r>
          </a:p>
          <a:p>
            <a:pPr marL="18288" indent="0">
              <a:buNone/>
            </a:pPr>
            <a:endParaRPr lang="ru-RU" sz="3200" dirty="0" smtClean="0"/>
          </a:p>
          <a:p>
            <a:r>
              <a:rPr lang="ru-RU" sz="3200" dirty="0" smtClean="0">
                <a:solidFill>
                  <a:srgbClr val="FFFF00"/>
                </a:solidFill>
              </a:rPr>
              <a:t>Взятка-благодарность</a:t>
            </a:r>
            <a:r>
              <a:rPr lang="ru-RU" sz="3200" dirty="0"/>
              <a:t>, когда взятка передаётся за уже совершённое должностным лицом действие или бездействие</a:t>
            </a:r>
          </a:p>
        </p:txBody>
      </p:sp>
    </p:spTree>
    <p:extLst>
      <p:ext uri="{BB962C8B-B14F-4D97-AF65-F5344CB8AC3E}">
        <p14:creationId xmlns:p14="http://schemas.microsoft.com/office/powerpoint/2010/main" val="412496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7"/>
            <a:ext cx="8712968" cy="6120680"/>
          </a:xfrm>
        </p:spPr>
        <p:txBody>
          <a:bodyPr/>
          <a:lstStyle/>
          <a:p>
            <a:r>
              <a:rPr lang="ru-RU" sz="3600" dirty="0">
                <a:solidFill>
                  <a:srgbClr val="FF0000"/>
                </a:solidFill>
              </a:rPr>
              <a:t>ВЗЯТКА считается полученной, когда</a:t>
            </a:r>
            <a:r>
              <a:rPr lang="ru-RU" sz="36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sz="3200" dirty="0">
                <a:solidFill>
                  <a:srgbClr val="FFFF00"/>
                </a:solidFill>
              </a:rPr>
              <a:t>Человек принимает её в физическом смысле (берёт в руки, кладёт в карман, сумку, портфель, автомобиль</a:t>
            </a:r>
            <a:r>
              <a:rPr lang="ru-RU" sz="3200" dirty="0" smtClean="0">
                <a:solidFill>
                  <a:srgbClr val="FFFF00"/>
                </a:solidFill>
              </a:rPr>
              <a:t>).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>
                <a:solidFill>
                  <a:srgbClr val="FFFF00"/>
                </a:solidFill>
              </a:rPr>
              <a:t>Человек соглашается с её передачей (положили на стол, перечислили на счёт</a:t>
            </a:r>
            <a:r>
              <a:rPr lang="ru-RU" sz="3200" dirty="0" smtClean="0">
                <a:solidFill>
                  <a:srgbClr val="FFFF00"/>
                </a:solidFill>
              </a:rPr>
              <a:t>).</a:t>
            </a:r>
          </a:p>
          <a:p>
            <a:pPr marL="18288" indent="0">
              <a:buNone/>
            </a:pPr>
            <a:r>
              <a:rPr lang="ru-RU" sz="3200" dirty="0" smtClean="0">
                <a:solidFill>
                  <a:srgbClr val="FFFF00"/>
                </a:solidFill>
              </a:rPr>
              <a:t> </a:t>
            </a:r>
          </a:p>
          <a:p>
            <a:pPr marL="18288" indent="0" algn="ctr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Всё </a:t>
            </a:r>
            <a:r>
              <a:rPr lang="ru-RU" sz="2000" dirty="0">
                <a:solidFill>
                  <a:srgbClr val="FF0000"/>
                </a:solidFill>
              </a:rPr>
              <a:t>о взятках в Уголовном кодексе Республики Беларусь Ст. </a:t>
            </a:r>
            <a:r>
              <a:rPr lang="ru-RU" sz="2000" dirty="0" smtClean="0">
                <a:solidFill>
                  <a:srgbClr val="FF0000"/>
                </a:solidFill>
              </a:rPr>
              <a:t>433 «Принятие </a:t>
            </a:r>
            <a:r>
              <a:rPr lang="ru-RU" sz="2000" dirty="0">
                <a:solidFill>
                  <a:srgbClr val="FF0000"/>
                </a:solidFill>
              </a:rPr>
              <a:t>незаконного вознаграждения» </a:t>
            </a:r>
            <a:endParaRPr lang="ru-RU" sz="2000" dirty="0" smtClean="0">
              <a:solidFill>
                <a:srgbClr val="FF0000"/>
              </a:solidFill>
            </a:endParaRPr>
          </a:p>
          <a:p>
            <a:pPr marL="18288" indent="0" algn="ctr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Ст</a:t>
            </a:r>
            <a:r>
              <a:rPr lang="ru-RU" sz="2000" dirty="0">
                <a:solidFill>
                  <a:srgbClr val="FF0000"/>
                </a:solidFill>
              </a:rPr>
              <a:t>. 432 «Посредничество во взяточничестве</a:t>
            </a:r>
            <a:r>
              <a:rPr lang="ru-RU" sz="2000" dirty="0" smtClean="0">
                <a:solidFill>
                  <a:srgbClr val="FF0000"/>
                </a:solidFill>
              </a:rPr>
              <a:t>»</a:t>
            </a:r>
          </a:p>
          <a:p>
            <a:pPr marL="18288" indent="0" algn="ctr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rgbClr val="FF0000"/>
                </a:solidFill>
              </a:rPr>
              <a:t>Ст. 431 «Дача взятки» </a:t>
            </a:r>
            <a:endParaRPr lang="ru-RU" sz="2000" dirty="0" smtClean="0">
              <a:solidFill>
                <a:srgbClr val="FF0000"/>
              </a:solidFill>
            </a:endParaRPr>
          </a:p>
          <a:p>
            <a:pPr marL="18288" indent="0" algn="ctr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Ст</a:t>
            </a:r>
            <a:r>
              <a:rPr lang="ru-RU" sz="2000" dirty="0">
                <a:solidFill>
                  <a:srgbClr val="FF0000"/>
                </a:solidFill>
              </a:rPr>
              <a:t>. 430 «Получение взятки»</a:t>
            </a:r>
          </a:p>
        </p:txBody>
      </p:sp>
    </p:spTree>
    <p:extLst>
      <p:ext uri="{BB962C8B-B14F-4D97-AF65-F5344CB8AC3E}">
        <p14:creationId xmlns:p14="http://schemas.microsoft.com/office/powerpoint/2010/main" val="225653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424936" cy="633670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Ваши действия, если медицинский работник просит вознаграждение</a:t>
            </a:r>
            <a:r>
              <a:rPr lang="ru-RU" sz="2800" b="1" dirty="0" smtClean="0">
                <a:solidFill>
                  <a:srgbClr val="FF0000"/>
                </a:solidFill>
              </a:rPr>
              <a:t>:</a:t>
            </a:r>
          </a:p>
          <a:p>
            <a:pPr marL="18288" indent="0">
              <a:buNone/>
            </a:pPr>
            <a:endParaRPr lang="ru-RU" sz="2800" b="1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sz="2800" dirty="0">
                <a:solidFill>
                  <a:srgbClr val="FFFF00"/>
                </a:solidFill>
              </a:rPr>
              <a:t>Внимательно </a:t>
            </a:r>
            <a:r>
              <a:rPr lang="ru-RU" sz="3200" b="1" dirty="0">
                <a:solidFill>
                  <a:srgbClr val="FF0000"/>
                </a:solidFill>
              </a:rPr>
              <a:t>выслушать</a:t>
            </a:r>
            <a:r>
              <a:rPr lang="ru-RU" sz="2800" dirty="0"/>
              <a:t> </a:t>
            </a:r>
            <a:r>
              <a:rPr lang="ru-RU" sz="2800" dirty="0">
                <a:solidFill>
                  <a:srgbClr val="FFFF00"/>
                </a:solidFill>
              </a:rPr>
              <a:t>и точно </a:t>
            </a:r>
            <a:r>
              <a:rPr lang="ru-RU" sz="3200" b="1" dirty="0">
                <a:solidFill>
                  <a:srgbClr val="FF0000"/>
                </a:solidFill>
              </a:rPr>
              <a:t>запомнить</a:t>
            </a:r>
            <a:r>
              <a:rPr lang="ru-RU" sz="2800" dirty="0"/>
              <a:t> </a:t>
            </a:r>
            <a:r>
              <a:rPr lang="ru-RU" sz="2800" dirty="0">
                <a:solidFill>
                  <a:srgbClr val="FFFF00"/>
                </a:solidFill>
              </a:rPr>
              <a:t>поставленные Вам </a:t>
            </a:r>
            <a:r>
              <a:rPr lang="ru-RU" sz="3200" b="1" dirty="0">
                <a:solidFill>
                  <a:srgbClr val="FF0000"/>
                </a:solidFill>
              </a:rPr>
              <a:t>условия</a:t>
            </a:r>
            <a:r>
              <a:rPr lang="ru-RU" sz="3200" b="1" dirty="0"/>
              <a:t> </a:t>
            </a:r>
            <a:r>
              <a:rPr lang="ru-RU" sz="2800" dirty="0">
                <a:solidFill>
                  <a:srgbClr val="FFFF00"/>
                </a:solidFill>
              </a:rPr>
              <a:t>(размеры сумм, способы передачи взятки и др.); </a:t>
            </a:r>
            <a:endParaRPr lang="ru-RU" sz="2800" dirty="0" smtClean="0">
              <a:solidFill>
                <a:srgbClr val="FFFF00"/>
              </a:solidFill>
            </a:endParaRPr>
          </a:p>
          <a:p>
            <a:r>
              <a:rPr lang="ru-RU" sz="2800" dirty="0" smtClean="0">
                <a:solidFill>
                  <a:srgbClr val="FFFF00"/>
                </a:solidFill>
              </a:rPr>
              <a:t>- </a:t>
            </a:r>
            <a:r>
              <a:rPr lang="ru-RU" sz="2800" dirty="0">
                <a:solidFill>
                  <a:srgbClr val="FFFF00"/>
                </a:solidFill>
              </a:rPr>
              <a:t>Поинтересоваться о гарантиях решения вопроса; </a:t>
            </a:r>
            <a:endParaRPr lang="ru-RU" sz="2800" dirty="0" smtClean="0">
              <a:solidFill>
                <a:srgbClr val="FFFF00"/>
              </a:solidFill>
            </a:endParaRPr>
          </a:p>
          <a:p>
            <a:r>
              <a:rPr lang="ru-RU" sz="2800" dirty="0" smtClean="0">
                <a:solidFill>
                  <a:srgbClr val="FFFF00"/>
                </a:solidFill>
              </a:rPr>
              <a:t>- </a:t>
            </a:r>
            <a:r>
              <a:rPr lang="ru-RU" sz="2800" dirty="0">
                <a:solidFill>
                  <a:srgbClr val="FFFF00"/>
                </a:solidFill>
              </a:rPr>
              <a:t>Незамедлительно сообщить о факте вымогательства взятки в правоохранительные органы; </a:t>
            </a:r>
            <a:endParaRPr lang="ru-RU" sz="2800" dirty="0" smtClean="0">
              <a:solidFill>
                <a:srgbClr val="FFFF00"/>
              </a:solidFill>
            </a:endParaRPr>
          </a:p>
          <a:p>
            <a:r>
              <a:rPr lang="ru-RU" sz="2800" dirty="0" smtClean="0">
                <a:solidFill>
                  <a:srgbClr val="FFFF00"/>
                </a:solidFill>
              </a:rPr>
              <a:t>- </a:t>
            </a:r>
            <a:r>
              <a:rPr lang="ru-RU" sz="2800" dirty="0">
                <a:solidFill>
                  <a:srgbClr val="FFFF00"/>
                </a:solidFill>
              </a:rPr>
              <a:t>Если, у Вас имеется запись разговора, сохраните </a:t>
            </a:r>
            <a:r>
              <a:rPr lang="ru-RU" sz="2800" dirty="0" err="1" smtClean="0">
                <a:solidFill>
                  <a:srgbClr val="FFFF00"/>
                </a:solidFill>
              </a:rPr>
              <a:t>еѐ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>
                <a:solidFill>
                  <a:srgbClr val="FFFF00"/>
                </a:solidFill>
              </a:rPr>
              <a:t>для передачи в </a:t>
            </a:r>
            <a:r>
              <a:rPr lang="ru-RU" sz="2800" dirty="0" smtClean="0">
                <a:solidFill>
                  <a:srgbClr val="FFFF00"/>
                </a:solidFill>
              </a:rPr>
              <a:t>милицию.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52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88641"/>
            <a:ext cx="7906072" cy="2448271"/>
          </a:xfrm>
        </p:spPr>
        <p:txBody>
          <a:bodyPr>
            <a:normAutofit/>
          </a:bodyPr>
          <a:lstStyle/>
          <a:p>
            <a:pPr algn="ctr"/>
            <a:endParaRPr lang="ru-RU" sz="6000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Юрист\Desktop\КОРРУПЦИЯ САЙТ\15604222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48" y="0"/>
            <a:ext cx="9116248" cy="7210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1"/>
            <a:ext cx="853244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>
                <a:solidFill>
                  <a:srgbClr val="0070C0"/>
                </a:solidFill>
              </a:rPr>
              <a:t>Сообщить о фактах коррупции Вы можете по телефону:</a:t>
            </a:r>
          </a:p>
          <a:p>
            <a:pPr algn="ctr"/>
            <a:r>
              <a:rPr lang="ru-RU" sz="4800" b="1" dirty="0">
                <a:solidFill>
                  <a:srgbClr val="FFFF00"/>
                </a:solidFill>
              </a:rPr>
              <a:t>102</a:t>
            </a:r>
          </a:p>
        </p:txBody>
      </p:sp>
    </p:spTree>
    <p:extLst>
      <p:ext uri="{BB962C8B-B14F-4D97-AF65-F5344CB8AC3E}">
        <p14:creationId xmlns:p14="http://schemas.microsoft.com/office/powerpoint/2010/main" val="309131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90</TotalTime>
  <Words>355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Юрист</dc:creator>
  <cp:lastModifiedBy>Пользователь</cp:lastModifiedBy>
  <cp:revision>8</cp:revision>
  <dcterms:created xsi:type="dcterms:W3CDTF">2021-02-02T13:01:48Z</dcterms:created>
  <dcterms:modified xsi:type="dcterms:W3CDTF">2021-02-09T11:12:44Z</dcterms:modified>
</cp:coreProperties>
</file>